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954" r:id="rId4"/>
  </p:sldMasterIdLst>
  <p:notesMasterIdLst>
    <p:notesMasterId r:id="rId17"/>
  </p:notesMasterIdLst>
  <p:handoutMasterIdLst>
    <p:handoutMasterId r:id="rId18"/>
  </p:handoutMasterIdLst>
  <p:sldIdLst>
    <p:sldId id="261" r:id="rId5"/>
    <p:sldId id="315" r:id="rId6"/>
    <p:sldId id="273" r:id="rId7"/>
    <p:sldId id="317" r:id="rId8"/>
    <p:sldId id="318" r:id="rId9"/>
    <p:sldId id="319" r:id="rId10"/>
    <p:sldId id="323" r:id="rId11"/>
    <p:sldId id="328" r:id="rId12"/>
    <p:sldId id="324" r:id="rId13"/>
    <p:sldId id="325" r:id="rId14"/>
    <p:sldId id="326" r:id="rId15"/>
    <p:sldId id="32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5034" autoAdjust="0"/>
  </p:normalViewPr>
  <p:slideViewPr>
    <p:cSldViewPr>
      <p:cViewPr>
        <p:scale>
          <a:sx n="73" d="100"/>
          <a:sy n="73" d="100"/>
        </p:scale>
        <p:origin x="157" y="592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Grant Amount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78-489B-ACE2-67D837EEC4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A6-4063-BC6F-5A3D93E675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A6-4063-BC6F-5A3D93E675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DA6-4063-BC6F-5A3D93E675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DA6-4063-BC6F-5A3D93E675AE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CDBG CV - RD1</c:v>
                </c:pt>
                <c:pt idx="1">
                  <c:v>ESG CV - RD1</c:v>
                </c:pt>
                <c:pt idx="2">
                  <c:v>HOPWA CV</c:v>
                </c:pt>
                <c:pt idx="3">
                  <c:v>CDBG CV - RD3</c:v>
                </c:pt>
                <c:pt idx="4">
                  <c:v>ESG CV - RD2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2537140</c:v>
                </c:pt>
                <c:pt idx="1">
                  <c:v>1279072</c:v>
                </c:pt>
                <c:pt idx="2">
                  <c:v>368235</c:v>
                </c:pt>
                <c:pt idx="3">
                  <c:v>4534509</c:v>
                </c:pt>
                <c:pt idx="4">
                  <c:v>8700250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8-489B-ACE2-67D837EEC45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89591-5A55-489D-9082-C1D8D60C5851}" type="doc">
      <dgm:prSet loTypeId="urn:microsoft.com/office/officeart/2005/8/layout/process1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B0C7DA3-DC32-46D2-AE4B-905780315E82}">
      <dgm:prSet phldrT="[Text]" custT="1"/>
      <dgm:spPr/>
      <dgm:t>
        <a:bodyPr/>
        <a:lstStyle/>
        <a:p>
          <a:pPr algn="l"/>
          <a:r>
            <a:rPr lang="en-US" sz="3200" b="1" u="sng" dirty="0" smtClean="0"/>
            <a:t>Round 1 </a:t>
          </a:r>
        </a:p>
        <a:p>
          <a:pPr algn="l"/>
          <a:r>
            <a:rPr lang="en-US" sz="2400" b="0" dirty="0" smtClean="0"/>
            <a:t>Application Period: June and Oct 2020 </a:t>
          </a:r>
        </a:p>
        <a:p>
          <a:pPr algn="l"/>
          <a:r>
            <a:rPr lang="en-US" sz="2400" b="0" dirty="0" smtClean="0"/>
            <a:t>CDBG Funded </a:t>
          </a:r>
        </a:p>
        <a:p>
          <a:pPr algn="l"/>
          <a:r>
            <a:rPr lang="en-US" sz="2400" b="1" dirty="0" smtClean="0"/>
            <a:t>Applications Approved: 735</a:t>
          </a:r>
          <a:endParaRPr lang="en-US" sz="2400" b="1" dirty="0"/>
        </a:p>
      </dgm:t>
    </dgm:pt>
    <dgm:pt modelId="{41D02D3C-5FCD-4529-8070-C6508F016774}" type="parTrans" cxnId="{3FD5A5F8-2AB5-44D7-A448-9C978190079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CFABE8A-E836-46CC-BFF1-D36FCE1C1690}" type="sibTrans" cxnId="{3FD5A5F8-2AB5-44D7-A448-9C978190079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2FD14EA-F0D3-4A7E-9EEE-6078199173DF}">
      <dgm:prSet phldrT="[Text]" custT="1"/>
      <dgm:spPr/>
      <dgm:t>
        <a:bodyPr/>
        <a:lstStyle/>
        <a:p>
          <a:pPr algn="l"/>
          <a:r>
            <a:rPr lang="en-US" sz="3200" b="1" u="sng" dirty="0" smtClean="0"/>
            <a:t>Round 2 </a:t>
          </a:r>
          <a:r>
            <a:rPr lang="en-US" sz="3200" b="1" u="none" dirty="0" smtClean="0"/>
            <a:t>(underway)</a:t>
          </a:r>
        </a:p>
        <a:p>
          <a:pPr algn="l"/>
          <a:r>
            <a:rPr lang="en-US" sz="2400" b="0" dirty="0" smtClean="0"/>
            <a:t>Application Period: March </a:t>
          </a:r>
          <a:r>
            <a:rPr lang="en-US" sz="2400" b="0" dirty="0" smtClean="0"/>
            <a:t>2021</a:t>
          </a:r>
          <a:endParaRPr lang="en-US" sz="2400" b="0" dirty="0" smtClean="0"/>
        </a:p>
        <a:p>
          <a:pPr algn="l"/>
          <a:r>
            <a:rPr lang="en-US" sz="2400" b="0" dirty="0" smtClean="0"/>
            <a:t>State &amp; Treasury Funded </a:t>
          </a:r>
        </a:p>
        <a:p>
          <a:pPr algn="l"/>
          <a:r>
            <a:rPr lang="en-US" sz="2400" b="1" dirty="0" smtClean="0"/>
            <a:t>Applications Approved: </a:t>
          </a:r>
          <a:r>
            <a:rPr lang="en-US" sz="2400" b="1" dirty="0" smtClean="0"/>
            <a:t>564</a:t>
          </a:r>
          <a:endParaRPr lang="en-US" sz="2400" b="1" dirty="0"/>
        </a:p>
      </dgm:t>
    </dgm:pt>
    <dgm:pt modelId="{91AA23EE-8E5C-4DD0-AA04-D646B94F1FED}" type="parTrans" cxnId="{ADACED22-BF2D-488C-8705-78BE13897FF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7F1A423-7905-4E71-86F5-925F44F9396C}" type="sibTrans" cxnId="{ADACED22-BF2D-488C-8705-78BE13897FF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752FABD-094A-4A84-9275-FD93D97A5532}" type="pres">
      <dgm:prSet presAssocID="{30B89591-5A55-489D-9082-C1D8D60C58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9BA69-58F1-4C15-BC3D-E390CAE4E093}" type="pres">
      <dgm:prSet presAssocID="{6B0C7DA3-DC32-46D2-AE4B-905780315E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152C5-1A57-496B-971C-4A8090E4DC2C}" type="pres">
      <dgm:prSet presAssocID="{0CFABE8A-E836-46CC-BFF1-D36FCE1C169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8F12A8B-BAE6-4C4C-B74C-826830AE322D}" type="pres">
      <dgm:prSet presAssocID="{0CFABE8A-E836-46CC-BFF1-D36FCE1C1690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9E51395-6947-427C-9B08-64113F32DC21}" type="pres">
      <dgm:prSet presAssocID="{22FD14EA-F0D3-4A7E-9EEE-6078199173D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A27598-94BC-4380-9288-6EFEBAEEEE3D}" type="presOf" srcId="{6B0C7DA3-DC32-46D2-AE4B-905780315E82}" destId="{7B19BA69-58F1-4C15-BC3D-E390CAE4E093}" srcOrd="0" destOrd="0" presId="urn:microsoft.com/office/officeart/2005/8/layout/process1"/>
    <dgm:cxn modelId="{EBEB087A-E3CC-4501-82C2-DF7A88323499}" type="presOf" srcId="{0CFABE8A-E836-46CC-BFF1-D36FCE1C1690}" destId="{C14152C5-1A57-496B-971C-4A8090E4DC2C}" srcOrd="0" destOrd="0" presId="urn:microsoft.com/office/officeart/2005/8/layout/process1"/>
    <dgm:cxn modelId="{1776DC33-9840-498A-A54C-5E9797D903B8}" type="presOf" srcId="{0CFABE8A-E836-46CC-BFF1-D36FCE1C1690}" destId="{88F12A8B-BAE6-4C4C-B74C-826830AE322D}" srcOrd="1" destOrd="0" presId="urn:microsoft.com/office/officeart/2005/8/layout/process1"/>
    <dgm:cxn modelId="{3FD5A5F8-2AB5-44D7-A448-9C9781900795}" srcId="{30B89591-5A55-489D-9082-C1D8D60C5851}" destId="{6B0C7DA3-DC32-46D2-AE4B-905780315E82}" srcOrd="0" destOrd="0" parTransId="{41D02D3C-5FCD-4529-8070-C6508F016774}" sibTransId="{0CFABE8A-E836-46CC-BFF1-D36FCE1C1690}"/>
    <dgm:cxn modelId="{7E2DCF43-2523-4E1E-834A-A91323850D95}" type="presOf" srcId="{30B89591-5A55-489D-9082-C1D8D60C5851}" destId="{2752FABD-094A-4A84-9275-FD93D97A5532}" srcOrd="0" destOrd="0" presId="urn:microsoft.com/office/officeart/2005/8/layout/process1"/>
    <dgm:cxn modelId="{ADACED22-BF2D-488C-8705-78BE13897FF3}" srcId="{30B89591-5A55-489D-9082-C1D8D60C5851}" destId="{22FD14EA-F0D3-4A7E-9EEE-6078199173DF}" srcOrd="1" destOrd="0" parTransId="{91AA23EE-8E5C-4DD0-AA04-D646B94F1FED}" sibTransId="{17F1A423-7905-4E71-86F5-925F44F9396C}"/>
    <dgm:cxn modelId="{0433913A-D011-42EB-9DF8-262B59217522}" type="presOf" srcId="{22FD14EA-F0D3-4A7E-9EEE-6078199173DF}" destId="{B9E51395-6947-427C-9B08-64113F32DC21}" srcOrd="0" destOrd="0" presId="urn:microsoft.com/office/officeart/2005/8/layout/process1"/>
    <dgm:cxn modelId="{2570F6DF-9E13-45FA-B991-BA84079B8967}" type="presParOf" srcId="{2752FABD-094A-4A84-9275-FD93D97A5532}" destId="{7B19BA69-58F1-4C15-BC3D-E390CAE4E093}" srcOrd="0" destOrd="0" presId="urn:microsoft.com/office/officeart/2005/8/layout/process1"/>
    <dgm:cxn modelId="{23EE584F-62AC-4F2B-AB2B-3BCD52A01B68}" type="presParOf" srcId="{2752FABD-094A-4A84-9275-FD93D97A5532}" destId="{C14152C5-1A57-496B-971C-4A8090E4DC2C}" srcOrd="1" destOrd="0" presId="urn:microsoft.com/office/officeart/2005/8/layout/process1"/>
    <dgm:cxn modelId="{310A7D55-F14F-404B-802A-07A1EBDB417A}" type="presParOf" srcId="{C14152C5-1A57-496B-971C-4A8090E4DC2C}" destId="{88F12A8B-BAE6-4C4C-B74C-826830AE322D}" srcOrd="0" destOrd="0" presId="urn:microsoft.com/office/officeart/2005/8/layout/process1"/>
    <dgm:cxn modelId="{58FA0A0E-0706-4D3B-A1C6-1B961B9C990B}" type="presParOf" srcId="{2752FABD-094A-4A84-9275-FD93D97A5532}" destId="{B9E51395-6947-427C-9B08-64113F32DC2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9BA69-58F1-4C15-BC3D-E390CAE4E093}">
      <dsp:nvSpPr>
        <dsp:cNvPr id="0" name=""/>
        <dsp:cNvSpPr/>
      </dsp:nvSpPr>
      <dsp:spPr>
        <a:xfrm>
          <a:off x="2202" y="447600"/>
          <a:ext cx="4697164" cy="281829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Round 1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Application Period: June and Oct 2020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CDBG Funded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Applications Approved: 735</a:t>
          </a:r>
          <a:endParaRPr lang="en-US" sz="2400" b="1" kern="1200" dirty="0"/>
        </a:p>
      </dsp:txBody>
      <dsp:txXfrm>
        <a:off x="84747" y="530145"/>
        <a:ext cx="4532074" cy="2653208"/>
      </dsp:txXfrm>
    </dsp:sp>
    <dsp:sp modelId="{C14152C5-1A57-496B-971C-4A8090E4DC2C}">
      <dsp:nvSpPr>
        <dsp:cNvPr id="0" name=""/>
        <dsp:cNvSpPr/>
      </dsp:nvSpPr>
      <dsp:spPr>
        <a:xfrm>
          <a:off x="5169083" y="1274301"/>
          <a:ext cx="995798" cy="1164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b="1" kern="1200">
            <a:solidFill>
              <a:schemeClr val="bg1"/>
            </a:solidFill>
          </a:endParaRPr>
        </a:p>
      </dsp:txBody>
      <dsp:txXfrm>
        <a:off x="5169083" y="1507280"/>
        <a:ext cx="697059" cy="698938"/>
      </dsp:txXfrm>
    </dsp:sp>
    <dsp:sp modelId="{B9E51395-6947-427C-9B08-64113F32DC21}">
      <dsp:nvSpPr>
        <dsp:cNvPr id="0" name=""/>
        <dsp:cNvSpPr/>
      </dsp:nvSpPr>
      <dsp:spPr>
        <a:xfrm>
          <a:off x="6578232" y="447600"/>
          <a:ext cx="4697164" cy="281829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3044"/>
            <a:satOff val="-18884"/>
            <a:lumOff val="320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Round 2 </a:t>
          </a:r>
          <a:r>
            <a:rPr lang="en-US" sz="3200" b="1" u="none" kern="1200" dirty="0" smtClean="0"/>
            <a:t>(underway)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Application Period: March </a:t>
          </a:r>
          <a:r>
            <a:rPr lang="en-US" sz="2400" b="0" kern="1200" dirty="0" smtClean="0"/>
            <a:t>2021</a:t>
          </a:r>
          <a:endParaRPr lang="en-US" sz="2400" b="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State &amp; Treasury Funded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Applications Approved: </a:t>
          </a:r>
          <a:r>
            <a:rPr lang="en-US" sz="2400" b="1" kern="1200" dirty="0" smtClean="0"/>
            <a:t>564</a:t>
          </a:r>
          <a:endParaRPr lang="en-US" sz="2400" b="1" kern="1200" dirty="0"/>
        </a:p>
      </dsp:txBody>
      <dsp:txXfrm>
        <a:off x="6660777" y="530145"/>
        <a:ext cx="4532074" cy="2653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6/15/2021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6/15/2021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86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9673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189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157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125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772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343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684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088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451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Responding to COVID-19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City of Anaheim’s Emergency Rental Assistance Program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9707" y="4789837"/>
            <a:ext cx="4072586" cy="970881"/>
          </a:xfrm>
        </p:spPr>
        <p:txBody>
          <a:bodyPr/>
          <a:lstStyle/>
          <a:p>
            <a:r>
              <a:rPr lang="en-US" dirty="0" smtClean="0"/>
              <a:t>Albert Ramirez, Project Manager II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City of Anaheim – ERAP Program </a:t>
            </a:r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ERAP</a:t>
            </a:r>
            <a:r>
              <a:rPr lang="en-US" dirty="0" smtClean="0"/>
              <a:t>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91163" y="5755065"/>
            <a:ext cx="592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Approx. $6 Million Spent to Date </a:t>
            </a:r>
            <a:endParaRPr lang="en-US" sz="3200" b="1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7044517"/>
              </p:ext>
            </p:extLst>
          </p:nvPr>
        </p:nvGraphicFramePr>
        <p:xfrm>
          <a:off x="312420" y="2258095"/>
          <a:ext cx="11277600" cy="371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05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Anaheim – ERAP Program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Due to the additional Treasury Rental Assistance $ the City was able to reallocate its CDBG-CV Funds. </a:t>
            </a:r>
          </a:p>
          <a:p>
            <a:r>
              <a:rPr lang="en-US" sz="2800" dirty="0" smtClean="0"/>
              <a:t>Expanded Fair </a:t>
            </a:r>
            <a:r>
              <a:rPr lang="en-US" sz="2800" dirty="0"/>
              <a:t>H</a:t>
            </a:r>
            <a:r>
              <a:rPr lang="en-US" sz="2800" dirty="0" smtClean="0"/>
              <a:t>ousing Services</a:t>
            </a:r>
          </a:p>
          <a:p>
            <a:r>
              <a:rPr lang="en-US" sz="2800" dirty="0" smtClean="0"/>
              <a:t>Support the Reopening of City Public Facilities </a:t>
            </a:r>
          </a:p>
          <a:p>
            <a:r>
              <a:rPr lang="en-US" sz="2800" dirty="0" smtClean="0"/>
              <a:t>Additional Support </a:t>
            </a:r>
            <a:r>
              <a:rPr lang="en-US" sz="2800" dirty="0" smtClean="0"/>
              <a:t>for </a:t>
            </a:r>
            <a:r>
              <a:rPr lang="en-US" sz="2800" dirty="0"/>
              <a:t>P</a:t>
            </a:r>
            <a:r>
              <a:rPr lang="en-US" sz="2800" dirty="0" smtClean="0"/>
              <a:t>ublic </a:t>
            </a:r>
            <a:r>
              <a:rPr lang="en-US" sz="2800" dirty="0"/>
              <a:t>S</a:t>
            </a:r>
            <a:r>
              <a:rPr lang="en-US" sz="2800" dirty="0" smtClean="0"/>
              <a:t>ervices</a:t>
            </a: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Reallocation of CDBG </a:t>
            </a:r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</p:spTree>
    <p:extLst>
      <p:ext uri="{BB962C8B-B14F-4D97-AF65-F5344CB8AC3E}">
        <p14:creationId xmlns:p14="http://schemas.microsoft.com/office/powerpoint/2010/main" val="12156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12" r="45112"/>
          <a:stretch/>
        </p:blipFill>
        <p:spPr/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3505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Thank You</a:t>
            </a:r>
            <a:r>
              <a:rPr lang="en-US" sz="6600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Contact Info: aramirez@Anaheim.net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6"/>
            <a:ext cx="533400" cy="30083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Anaheim – ERAP Program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Quick Facts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15149" t="51381" r="53799" b="18945"/>
          <a:stretch/>
        </p:blipFill>
        <p:spPr>
          <a:xfrm>
            <a:off x="3382432" y="2917686"/>
            <a:ext cx="7428976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134" y="2917686"/>
            <a:ext cx="39432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Located in Southern California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Population: Approx. 350,000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Largest City in California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Total Area: 50 square miles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Anaheim – ERAP Program 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3794760" cy="366064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shutdown impacted Anaheim </a:t>
            </a:r>
            <a:r>
              <a:rPr lang="en-US" sz="2400" dirty="0" smtClean="0"/>
              <a:t>by </a:t>
            </a:r>
            <a:r>
              <a:rPr lang="en-US" sz="2400" dirty="0" smtClean="0"/>
              <a:t>reducing it’s TOT   </a:t>
            </a:r>
            <a:endParaRPr lang="en-US" sz="2400" dirty="0"/>
          </a:p>
          <a:p>
            <a:r>
              <a:rPr lang="en-US" sz="2400" dirty="0"/>
              <a:t>P</a:t>
            </a:r>
            <a:r>
              <a:rPr lang="en-US" sz="2400" dirty="0" smtClean="0"/>
              <a:t>rojected budget </a:t>
            </a:r>
            <a:r>
              <a:rPr lang="en-US" sz="2400" dirty="0" smtClean="0"/>
              <a:t>deficit of $150 million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otels </a:t>
            </a:r>
            <a:r>
              <a:rPr lang="en-US" sz="2400" dirty="0" smtClean="0"/>
              <a:t>and entertainment venues employ many residents, thus created major job loss and risk of eviction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COVID-19 Impacts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182" t="26621" r="50792" b="14533"/>
          <a:stretch/>
        </p:blipFill>
        <p:spPr>
          <a:xfrm>
            <a:off x="7991174" y="2285580"/>
            <a:ext cx="2981625" cy="206374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/>
          <a:srcRect l="2778" t="23840" r="54012" b="17779"/>
          <a:stretch/>
        </p:blipFill>
        <p:spPr bwMode="auto">
          <a:xfrm>
            <a:off x="6086174" y="4505558"/>
            <a:ext cx="3810000" cy="2135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8FF5F404-D8D4-43DF-BA1B-7EB84D6B52A1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41" y="2307236"/>
            <a:ext cx="3001265" cy="19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Anaheim – ERAP Program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CARES ACT Funding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68170995"/>
              </p:ext>
            </p:extLst>
          </p:nvPr>
        </p:nvGraphicFramePr>
        <p:xfrm>
          <a:off x="4038600" y="2231886"/>
          <a:ext cx="5867400" cy="440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2819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HUD CARES Allocation $17.4 Million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94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Anaheim – ERAP Program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 response to </a:t>
            </a:r>
            <a:r>
              <a:rPr lang="en-US" sz="2800" dirty="0" smtClean="0"/>
              <a:t>the pandemic </a:t>
            </a:r>
            <a:r>
              <a:rPr lang="en-US" sz="2800" dirty="0" smtClean="0"/>
              <a:t>and the needs of the community the City </a:t>
            </a:r>
            <a:r>
              <a:rPr lang="en-US" sz="2800" dirty="0" smtClean="0"/>
              <a:t>launched </a:t>
            </a:r>
            <a:r>
              <a:rPr lang="en-US" sz="2800" dirty="0" smtClean="0"/>
              <a:t>the Emergency Rental Assistance Program (ERAP)</a:t>
            </a:r>
          </a:p>
          <a:p>
            <a:r>
              <a:rPr lang="en-US" sz="2800" dirty="0" smtClean="0"/>
              <a:t>Allocated Approximately: $3.4 Million Dollars of </a:t>
            </a:r>
            <a:r>
              <a:rPr lang="en-US" sz="2800" dirty="0" smtClean="0"/>
              <a:t>CDBG-CV</a:t>
            </a:r>
            <a:endParaRPr lang="en-US" sz="2800" dirty="0" smtClean="0"/>
          </a:p>
          <a:p>
            <a:r>
              <a:rPr lang="en-US" sz="2800" dirty="0" smtClean="0"/>
              <a:t>Applications were accepted in June </a:t>
            </a:r>
            <a:r>
              <a:rPr lang="en-US" sz="2800" dirty="0" smtClean="0"/>
              <a:t>and Oct </a:t>
            </a:r>
            <a:r>
              <a:rPr lang="en-US" sz="2800" dirty="0" smtClean="0"/>
              <a:t>2020</a:t>
            </a:r>
            <a:endParaRPr lang="en-US" sz="2800" dirty="0" smtClean="0"/>
          </a:p>
          <a:p>
            <a:r>
              <a:rPr lang="en-US" sz="2800" dirty="0" smtClean="0"/>
              <a:t>Up </a:t>
            </a:r>
            <a:r>
              <a:rPr lang="en-US" sz="2800" dirty="0" smtClean="0"/>
              <a:t>to 3 months of future and/or prospective rent and capped at $</a:t>
            </a:r>
            <a:r>
              <a:rPr lang="en-US" sz="2800" dirty="0" smtClean="0"/>
              <a:t>2,100</a:t>
            </a:r>
          </a:p>
          <a:p>
            <a:r>
              <a:rPr lang="en-US" sz="2800" dirty="0" smtClean="0"/>
              <a:t>Households must be 50% and below AMI and proof of COVID-19 Impact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Program Design – Phase 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</p:spTree>
    <p:extLst>
      <p:ext uri="{BB962C8B-B14F-4D97-AF65-F5344CB8AC3E}">
        <p14:creationId xmlns:p14="http://schemas.microsoft.com/office/powerpoint/2010/main" val="3864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Anaheim – ERAP Program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Developing the Systems and Processes </a:t>
            </a:r>
          </a:p>
          <a:p>
            <a:r>
              <a:rPr lang="en-US" dirty="0" smtClean="0"/>
              <a:t>Policies and Procedures</a:t>
            </a:r>
          </a:p>
          <a:p>
            <a:r>
              <a:rPr lang="en-US" dirty="0" smtClean="0"/>
              <a:t>Application and Outreach</a:t>
            </a:r>
          </a:p>
          <a:p>
            <a:r>
              <a:rPr lang="en-US" dirty="0" smtClean="0"/>
              <a:t>Eligibility Review</a:t>
            </a:r>
          </a:p>
          <a:p>
            <a:r>
              <a:rPr lang="en-US" dirty="0" smtClean="0"/>
              <a:t>Check Run Process</a:t>
            </a:r>
          </a:p>
          <a:p>
            <a:r>
              <a:rPr lang="en-US" dirty="0" smtClean="0"/>
              <a:t>Staffing Resources</a:t>
            </a:r>
          </a:p>
          <a:p>
            <a:endParaRPr lang="en-US" dirty="0" smtClean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Things to Consider when Launching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9" name="Picture 8"/>
          <p:cNvPicPr/>
          <p:nvPr/>
        </p:nvPicPr>
        <p:blipFill rotWithShape="1">
          <a:blip r:embed="rId4"/>
          <a:srcRect l="50617" t="4178" r="2003" b="5703"/>
          <a:stretch/>
        </p:blipFill>
        <p:spPr bwMode="auto">
          <a:xfrm>
            <a:off x="5133445" y="2177332"/>
            <a:ext cx="6220355" cy="4528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93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Anaheim – ERAP Program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Anaheim received an additional $22 million (Treasury and State CARES Act $)</a:t>
            </a:r>
            <a:endParaRPr lang="en-US" sz="2800" dirty="0" smtClean="0"/>
          </a:p>
          <a:p>
            <a:r>
              <a:rPr lang="en-US" sz="2800" dirty="0" smtClean="0"/>
              <a:t>Program shifted to focus </a:t>
            </a:r>
            <a:r>
              <a:rPr lang="en-US" sz="2800" dirty="0" smtClean="0"/>
              <a:t>only on </a:t>
            </a:r>
            <a:r>
              <a:rPr lang="en-US" sz="2800" dirty="0" smtClean="0"/>
              <a:t>Rental </a:t>
            </a:r>
            <a:r>
              <a:rPr lang="en-US" sz="2800" dirty="0" smtClean="0"/>
              <a:t>and Utility Arrears </a:t>
            </a:r>
            <a:r>
              <a:rPr lang="en-US" sz="2800" dirty="0" smtClean="0"/>
              <a:t>from April 1, 2020-March 31, </a:t>
            </a:r>
            <a:r>
              <a:rPr lang="en-US" sz="2800" dirty="0" smtClean="0"/>
              <a:t>2021in accordance with state requirements. </a:t>
            </a:r>
          </a:p>
          <a:p>
            <a:r>
              <a:rPr lang="en-US" sz="2800" dirty="0" smtClean="0"/>
              <a:t>Application Period: March 1- 31, 2021</a:t>
            </a:r>
            <a:endParaRPr lang="en-US" sz="2800" dirty="0" smtClean="0"/>
          </a:p>
          <a:p>
            <a:r>
              <a:rPr lang="en-US" sz="2800" dirty="0" smtClean="0"/>
              <a:t>To scale up to a program of this size, we assessed our program to </a:t>
            </a:r>
            <a:r>
              <a:rPr lang="en-US" sz="2800" dirty="0" smtClean="0"/>
              <a:t>find ways to streamline the process and meet </a:t>
            </a:r>
            <a:r>
              <a:rPr lang="en-US" sz="2800" dirty="0" smtClean="0"/>
              <a:t>expenditure deadlines. </a:t>
            </a:r>
            <a:endParaRPr lang="en-US" sz="2800" dirty="0" smtClean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Pivoting to Phase 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</p:spTree>
    <p:extLst>
      <p:ext uri="{BB962C8B-B14F-4D97-AF65-F5344CB8AC3E}">
        <p14:creationId xmlns:p14="http://schemas.microsoft.com/office/powerpoint/2010/main" val="28806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Anaheim – ERAP Program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Priority fo</a:t>
            </a:r>
            <a:r>
              <a:rPr lang="en-US" sz="2800" dirty="0" smtClean="0"/>
              <a:t>r households at or below 50% AMI and one member of the household unemployed for past 90 days</a:t>
            </a:r>
          </a:p>
          <a:p>
            <a:r>
              <a:rPr lang="en-US" sz="2800" dirty="0" smtClean="0"/>
              <a:t>Application Requirements:</a:t>
            </a:r>
          </a:p>
          <a:p>
            <a:pPr lvl="1"/>
            <a:r>
              <a:rPr lang="en-US" sz="2600" dirty="0" smtClean="0"/>
              <a:t>Online Application</a:t>
            </a:r>
          </a:p>
          <a:p>
            <a:pPr lvl="1"/>
            <a:r>
              <a:rPr lang="en-US" sz="2600" dirty="0" smtClean="0"/>
              <a:t>Proof of Income and COVID-19 Impact</a:t>
            </a:r>
          </a:p>
          <a:p>
            <a:pPr lvl="1"/>
            <a:r>
              <a:rPr lang="en-US" sz="2600" dirty="0" smtClean="0"/>
              <a:t>Copy of Lease</a:t>
            </a:r>
          </a:p>
          <a:p>
            <a:pPr lvl="1"/>
            <a:r>
              <a:rPr lang="en-US" sz="2600" dirty="0" smtClean="0"/>
              <a:t>Proof of Rent/Utilities Owed</a:t>
            </a:r>
            <a:endParaRPr lang="en-US" sz="2600" dirty="0"/>
          </a:p>
          <a:p>
            <a:r>
              <a:rPr lang="en-US" sz="2800" dirty="0" smtClean="0"/>
              <a:t>Landlord must agree to forgive 20% of Rent Owed if not direct payment of 25% would be made directly to household</a:t>
            </a:r>
            <a:endParaRPr lang="en-US" sz="2800" dirty="0" smtClean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Phase 2 Application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</p:spTree>
    <p:extLst>
      <p:ext uri="{BB962C8B-B14F-4D97-AF65-F5344CB8AC3E}">
        <p14:creationId xmlns:p14="http://schemas.microsoft.com/office/powerpoint/2010/main" val="42671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Anaheim – ERAP Program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286000"/>
            <a:ext cx="10288693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Enhanced </a:t>
            </a:r>
            <a:r>
              <a:rPr lang="en-US" sz="2800" dirty="0" smtClean="0"/>
              <a:t>Outreach, Training and Staffing</a:t>
            </a:r>
            <a:endParaRPr lang="en-US" sz="2800" dirty="0" smtClean="0"/>
          </a:p>
          <a:p>
            <a:pPr lvl="1"/>
            <a:r>
              <a:rPr lang="en-US" sz="2400" dirty="0" smtClean="0"/>
              <a:t>Partnered and trained local non-profits to </a:t>
            </a:r>
            <a:r>
              <a:rPr lang="en-US" sz="2400" dirty="0" smtClean="0"/>
              <a:t>assist tenants with application</a:t>
            </a:r>
          </a:p>
          <a:p>
            <a:pPr lvl="1"/>
            <a:r>
              <a:rPr lang="en-US" sz="2400" dirty="0" smtClean="0"/>
              <a:t>Posted “how to” videos online</a:t>
            </a:r>
            <a:endParaRPr lang="en-US" sz="2800" dirty="0" smtClean="0"/>
          </a:p>
          <a:p>
            <a:pPr lvl="1"/>
            <a:r>
              <a:rPr lang="en-US" sz="2400" dirty="0" smtClean="0"/>
              <a:t>Brought in two temps to answer calls, assist clients with applying via phone</a:t>
            </a:r>
            <a:endParaRPr lang="en-US" sz="2400" dirty="0" smtClean="0"/>
          </a:p>
          <a:p>
            <a:pPr lvl="1"/>
            <a:r>
              <a:rPr lang="en-US" sz="2400" dirty="0" smtClean="0"/>
              <a:t>Added</a:t>
            </a:r>
            <a:r>
              <a:rPr lang="en-US" sz="2400" dirty="0" smtClean="0"/>
              <a:t> </a:t>
            </a:r>
            <a:r>
              <a:rPr lang="en-US" sz="2400" dirty="0" smtClean="0"/>
              <a:t>case </a:t>
            </a:r>
            <a:r>
              <a:rPr lang="en-US" sz="2400" dirty="0" smtClean="0"/>
              <a:t>workers: Parks </a:t>
            </a:r>
            <a:r>
              <a:rPr lang="en-US" sz="2400" dirty="0" smtClean="0"/>
              <a:t>and </a:t>
            </a:r>
            <a:r>
              <a:rPr lang="en-US" sz="2400" dirty="0" smtClean="0"/>
              <a:t>Rec. Staff </a:t>
            </a:r>
            <a:r>
              <a:rPr lang="en-US" sz="2400" dirty="0" smtClean="0"/>
              <a:t>and </a:t>
            </a:r>
            <a:r>
              <a:rPr lang="en-US" sz="2400" dirty="0" smtClean="0"/>
              <a:t>Consultants </a:t>
            </a: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Streamlined </a:t>
            </a:r>
            <a:r>
              <a:rPr lang="en-US" sz="2800" dirty="0" smtClean="0"/>
              <a:t>Application and Review Process </a:t>
            </a:r>
          </a:p>
          <a:p>
            <a:pPr lvl="1"/>
            <a:r>
              <a:rPr lang="en-US" sz="2400" dirty="0" smtClean="0"/>
              <a:t>Batch</a:t>
            </a:r>
            <a:r>
              <a:rPr lang="en-US" sz="2400" dirty="0" smtClean="0"/>
              <a:t> applications by landlord </a:t>
            </a:r>
          </a:p>
          <a:p>
            <a:pPr lvl="1"/>
            <a:r>
              <a:rPr lang="en-US" sz="2400" dirty="0" smtClean="0"/>
              <a:t>Reduced need for additional documents to be uploaded</a:t>
            </a:r>
          </a:p>
          <a:p>
            <a:pPr lvl="1"/>
            <a:r>
              <a:rPr lang="en-US" sz="2400" dirty="0" smtClean="0"/>
              <a:t>Allowed self-certification for assets</a:t>
            </a:r>
          </a:p>
          <a:p>
            <a:pPr lvl="1"/>
            <a:r>
              <a:rPr lang="en-US" sz="2400" dirty="0" smtClean="0"/>
              <a:t>Required case workers to start cases w/ a call</a:t>
            </a:r>
          </a:p>
          <a:p>
            <a:pPr lvl="1"/>
            <a:endParaRPr lang="en-US" sz="26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Phase 2 Improvements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</p:spTree>
    <p:extLst>
      <p:ext uri="{BB962C8B-B14F-4D97-AF65-F5344CB8AC3E}">
        <p14:creationId xmlns:p14="http://schemas.microsoft.com/office/powerpoint/2010/main" val="15356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0</TotalTime>
  <Words>572</Words>
  <Application>Microsoft Office PowerPoint</Application>
  <PresentationFormat>Widescreen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Tw Cen MT</vt:lpstr>
      <vt:lpstr>Tw Cen MT Condensed</vt:lpstr>
      <vt:lpstr>Wingdings 3</vt:lpstr>
      <vt:lpstr>ModernClassicBlock-3</vt:lpstr>
      <vt:lpstr>Responding to COVID-19  City of Anaheim’s Emergency Rental Assistance Program  </vt:lpstr>
      <vt:lpstr>City of Anaheim – ERAP Program</vt:lpstr>
      <vt:lpstr>City of Anaheim – ERAP Program </vt:lpstr>
      <vt:lpstr>City of Anaheim – ERAP Program </vt:lpstr>
      <vt:lpstr>City of Anaheim – ERAP Program </vt:lpstr>
      <vt:lpstr>City of Anaheim – ERAP Program </vt:lpstr>
      <vt:lpstr>City of Anaheim – ERAP Program </vt:lpstr>
      <vt:lpstr>City of Anaheim – ERAP Program </vt:lpstr>
      <vt:lpstr>City of Anaheim – ERAP Program </vt:lpstr>
      <vt:lpstr>City of Anaheim – ERAP Program </vt:lpstr>
      <vt:lpstr>City of Anaheim – ERAP Program </vt:lpstr>
      <vt:lpstr>Thank You!  Contact Info: aramirez@Anaheim.net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2021-06-14T18:02:55Z</dcterms:created>
  <dcterms:modified xsi:type="dcterms:W3CDTF">2021-06-16T19:50:32Z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